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9" r:id="rId4"/>
    <p:sldId id="262" r:id="rId5"/>
    <p:sldId id="260" r:id="rId6"/>
    <p:sldId id="261" r:id="rId7"/>
    <p:sldId id="266" r:id="rId8"/>
    <p:sldId id="267" r:id="rId9"/>
    <p:sldId id="263" r:id="rId10"/>
    <p:sldId id="264" r:id="rId11"/>
    <p:sldId id="265" r:id="rId12"/>
    <p:sldId id="268" r:id="rId13"/>
    <p:sldId id="269" r:id="rId14"/>
    <p:sldId id="270" r:id="rId15"/>
    <p:sldId id="271" r:id="rId16"/>
    <p:sldId id="273" r:id="rId17"/>
    <p:sldId id="272"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15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5EF30-969F-420E-8CA8-AC0FCDAAED82}" type="datetimeFigureOut">
              <a:rPr lang="nl-NL" smtClean="0"/>
              <a:t>29-3-2021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96956-4CC3-4E83-B40B-78F4111B1F2B}" type="slidenum">
              <a:rPr lang="nl-NL" smtClean="0"/>
              <a:t>‹nr.›</a:t>
            </a:fld>
            <a:endParaRPr lang="nl-NL"/>
          </a:p>
        </p:txBody>
      </p:sp>
    </p:spTree>
    <p:extLst>
      <p:ext uri="{BB962C8B-B14F-4D97-AF65-F5344CB8AC3E}">
        <p14:creationId xmlns:p14="http://schemas.microsoft.com/office/powerpoint/2010/main" val="302980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196956-4CC3-4E83-B40B-78F4111B1F2B}" type="slidenum">
              <a:rPr lang="nl-NL" smtClean="0"/>
              <a:t>11</a:t>
            </a:fld>
            <a:endParaRPr lang="nl-NL"/>
          </a:p>
        </p:txBody>
      </p:sp>
    </p:spTree>
    <p:extLst>
      <p:ext uri="{BB962C8B-B14F-4D97-AF65-F5344CB8AC3E}">
        <p14:creationId xmlns:p14="http://schemas.microsoft.com/office/powerpoint/2010/main" val="4167384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8" name="Title 1"/>
          <p:cNvSpPr>
            <a:spLocks noGrp="1"/>
          </p:cNvSpPr>
          <p:nvPr>
            <p:ph type="title"/>
          </p:nvPr>
        </p:nvSpPr>
        <p:spPr>
          <a:xfrm>
            <a:off x="685801" y="609600"/>
            <a:ext cx="10131425" cy="1456267"/>
          </a:xfrm>
        </p:spPr>
        <p:txBody>
          <a:bodyPr/>
          <a:lstStyle/>
          <a:p>
            <a:r>
              <a:rPr lang="nl-NL"/>
              <a:t>Klik om stijl te bewerken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l-NL"/>
              <a:t>Klik om stijl te bewerken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3/29/2021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21E2A-B928-4467-B5FA-B64C3CCC84DC}"/>
              </a:ext>
            </a:extLst>
          </p:cNvPr>
          <p:cNvSpPr>
            <a:spLocks noGrp="1"/>
          </p:cNvSpPr>
          <p:nvPr>
            <p:ph type="ctrTitle"/>
          </p:nvPr>
        </p:nvSpPr>
        <p:spPr>
          <a:xfrm>
            <a:off x="643464" y="639097"/>
            <a:ext cx="4789678" cy="3746634"/>
          </a:xfrm>
        </p:spPr>
        <p:txBody>
          <a:bodyPr>
            <a:normAutofit/>
          </a:bodyPr>
          <a:lstStyle/>
          <a:p>
            <a:r>
              <a:rPr lang="nl-NL"/>
              <a:t>Interculturele communicatie</a:t>
            </a:r>
          </a:p>
        </p:txBody>
      </p:sp>
      <p:sp>
        <p:nvSpPr>
          <p:cNvPr id="3" name="Ondertitel 2">
            <a:extLst>
              <a:ext uri="{FF2B5EF4-FFF2-40B4-BE49-F238E27FC236}">
                <a16:creationId xmlns:a16="http://schemas.microsoft.com/office/drawing/2014/main" id="{3A20F92D-B79C-4FB2-9CBC-34A80DE01BFE}"/>
              </a:ext>
            </a:extLst>
          </p:cNvPr>
          <p:cNvSpPr>
            <a:spLocks noGrp="1"/>
          </p:cNvSpPr>
          <p:nvPr>
            <p:ph type="subTitle" idx="1"/>
          </p:nvPr>
        </p:nvSpPr>
        <p:spPr>
          <a:xfrm>
            <a:off x="643464" y="4385732"/>
            <a:ext cx="4813437" cy="1838087"/>
          </a:xfrm>
        </p:spPr>
        <p:txBody>
          <a:bodyPr>
            <a:normAutofit/>
          </a:bodyPr>
          <a:lstStyle/>
          <a:p>
            <a:r>
              <a:rPr lang="nl-NL"/>
              <a:t>Diversiteit – Periode 7 - Lesweek 8</a:t>
            </a:r>
          </a:p>
        </p:txBody>
      </p:sp>
      <p:pic>
        <p:nvPicPr>
          <p:cNvPr id="4" name="Picture 6" descr="Infographic: zakelijke cultuurverschillen in 10 landen | Ikgastarten">
            <a:extLst>
              <a:ext uri="{FF2B5EF4-FFF2-40B4-BE49-F238E27FC236}">
                <a16:creationId xmlns:a16="http://schemas.microsoft.com/office/drawing/2014/main" id="{6A2B18FD-B1A7-4D0A-8877-D674B0FFB6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6606" y="1607401"/>
            <a:ext cx="5471927" cy="363883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2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A3E07-FF4F-4FB6-A489-5657C475AD4D}"/>
              </a:ext>
            </a:extLst>
          </p:cNvPr>
          <p:cNvSpPr>
            <a:spLocks noGrp="1"/>
          </p:cNvSpPr>
          <p:nvPr>
            <p:ph type="title"/>
          </p:nvPr>
        </p:nvSpPr>
        <p:spPr>
          <a:xfrm>
            <a:off x="685802" y="990599"/>
            <a:ext cx="4791336" cy="1075268"/>
          </a:xfrm>
        </p:spPr>
        <p:txBody>
          <a:bodyPr>
            <a:normAutofit/>
          </a:bodyPr>
          <a:lstStyle/>
          <a:p>
            <a:pPr>
              <a:lnSpc>
                <a:spcPct val="90000"/>
              </a:lnSpc>
            </a:pPr>
            <a:r>
              <a:rPr lang="nl-NL" sz="3300"/>
              <a:t>Wat zeggen ze eigenlijk over Nederlanders</a:t>
            </a:r>
          </a:p>
        </p:txBody>
      </p:sp>
      <p:sp>
        <p:nvSpPr>
          <p:cNvPr id="3" name="Tijdelijke aanduiding voor inhoud 2">
            <a:extLst>
              <a:ext uri="{FF2B5EF4-FFF2-40B4-BE49-F238E27FC236}">
                <a16:creationId xmlns:a16="http://schemas.microsoft.com/office/drawing/2014/main" id="{DDA18D93-7DC4-49AC-B615-9F1A685534CA}"/>
              </a:ext>
            </a:extLst>
          </p:cNvPr>
          <p:cNvSpPr>
            <a:spLocks noGrp="1"/>
          </p:cNvSpPr>
          <p:nvPr>
            <p:ph idx="1"/>
          </p:nvPr>
        </p:nvSpPr>
        <p:spPr>
          <a:xfrm>
            <a:off x="685802" y="2142067"/>
            <a:ext cx="4791336" cy="3649131"/>
          </a:xfrm>
        </p:spPr>
        <p:txBody>
          <a:bodyPr>
            <a:normAutofit fontScale="92500" lnSpcReduction="10000"/>
          </a:bodyPr>
          <a:lstStyle/>
          <a:p>
            <a:pPr>
              <a:lnSpc>
                <a:spcPct val="90000"/>
              </a:lnSpc>
            </a:pPr>
            <a:r>
              <a:rPr lang="nl-NL" sz="1300" dirty="0"/>
              <a:t>Nederlanders zijn luidruchtig en direct</a:t>
            </a:r>
          </a:p>
          <a:p>
            <a:pPr>
              <a:lnSpc>
                <a:spcPct val="90000"/>
              </a:lnSpc>
            </a:pPr>
            <a:r>
              <a:rPr lang="nl-NL" sz="1300" dirty="0"/>
              <a:t>We blowen allemaal lekker veel wiet en hasj en halen dat spul uit Amsterdam</a:t>
            </a:r>
          </a:p>
          <a:p>
            <a:pPr>
              <a:lnSpc>
                <a:spcPct val="90000"/>
              </a:lnSpc>
            </a:pPr>
            <a:r>
              <a:rPr lang="nl-NL" sz="1300" dirty="0"/>
              <a:t>We hebben misschien 4 grote steden en verder alleen weiland met bloemen of koeien.</a:t>
            </a:r>
          </a:p>
          <a:p>
            <a:pPr>
              <a:lnSpc>
                <a:spcPct val="90000"/>
              </a:lnSpc>
            </a:pPr>
            <a:r>
              <a:rPr lang="nl-NL" sz="1300" dirty="0"/>
              <a:t>We fietsen alles. </a:t>
            </a:r>
          </a:p>
          <a:p>
            <a:pPr>
              <a:lnSpc>
                <a:spcPct val="90000"/>
              </a:lnSpc>
            </a:pPr>
            <a:r>
              <a:rPr lang="nl-NL" sz="1300" dirty="0"/>
              <a:t>We eten mega veel kaas. </a:t>
            </a:r>
          </a:p>
          <a:p>
            <a:pPr>
              <a:lnSpc>
                <a:spcPct val="90000"/>
              </a:lnSpc>
            </a:pPr>
            <a:r>
              <a:rPr lang="nl-NL" sz="1300" dirty="0"/>
              <a:t>We spreken allemaal goed Engels</a:t>
            </a:r>
          </a:p>
          <a:p>
            <a:pPr>
              <a:lnSpc>
                <a:spcPct val="90000"/>
              </a:lnSpc>
            </a:pPr>
            <a:r>
              <a:rPr lang="nl-NL" sz="1300" dirty="0"/>
              <a:t>We lopen allemaal op klompen</a:t>
            </a:r>
          </a:p>
          <a:p>
            <a:pPr>
              <a:lnSpc>
                <a:spcPct val="90000"/>
              </a:lnSpc>
            </a:pPr>
            <a:r>
              <a:rPr lang="nl-NL" sz="1300" dirty="0"/>
              <a:t>Zijn vrij relaxt</a:t>
            </a:r>
          </a:p>
          <a:p>
            <a:pPr>
              <a:lnSpc>
                <a:spcPct val="90000"/>
              </a:lnSpc>
            </a:pPr>
            <a:r>
              <a:rPr lang="nl-NL" sz="1300" dirty="0"/>
              <a:t>We zijn gierig en arrogant. Vinden vooral de Belgen maar die zijn dan ook dom. Toch? </a:t>
            </a:r>
          </a:p>
          <a:p>
            <a:pPr>
              <a:lnSpc>
                <a:spcPct val="90000"/>
              </a:lnSpc>
            </a:pPr>
            <a:r>
              <a:rPr lang="nl-NL" sz="1300" dirty="0"/>
              <a:t>We zijn vrij lang </a:t>
            </a:r>
          </a:p>
          <a:p>
            <a:pPr>
              <a:lnSpc>
                <a:spcPct val="90000"/>
              </a:lnSpc>
            </a:pPr>
            <a:r>
              <a:rPr lang="nl-NL" sz="1300" dirty="0"/>
              <a:t>Vergeten we er dan nog 1?</a:t>
            </a:r>
          </a:p>
          <a:p>
            <a:pPr>
              <a:lnSpc>
                <a:spcPct val="90000"/>
              </a:lnSpc>
            </a:pPr>
            <a:endParaRPr lang="nl-NL" sz="1300" dirty="0"/>
          </a:p>
          <a:p>
            <a:pPr>
              <a:lnSpc>
                <a:spcPct val="90000"/>
              </a:lnSpc>
            </a:pPr>
            <a:endParaRPr lang="nl-NL" sz="1300" dirty="0"/>
          </a:p>
        </p:txBody>
      </p:sp>
      <p:sp>
        <p:nvSpPr>
          <p:cNvPr id="77" name="Rounded Rectangle 9">
            <a:extLst>
              <a:ext uri="{FF2B5EF4-FFF2-40B4-BE49-F238E27FC236}">
                <a16:creationId xmlns:a16="http://schemas.microsoft.com/office/drawing/2014/main" id="{FD0C3EBA-78C3-4ED9-B2CE-7972E8DF1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005" y="990599"/>
            <a:ext cx="4965113" cy="4800599"/>
          </a:xfrm>
          <a:prstGeom prst="roundRect">
            <a:avLst>
              <a:gd name="adj" fmla="val 5319"/>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offee shops in Amsterdam: De Top-10 Selectie">
            <a:extLst>
              <a:ext uri="{FF2B5EF4-FFF2-40B4-BE49-F238E27FC236}">
                <a16:creationId xmlns:a16="http://schemas.microsoft.com/office/drawing/2014/main" id="{D02A63BA-1A2B-43A2-9815-E711DA795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 r="31293" b="1"/>
          <a:stretch/>
        </p:blipFill>
        <p:spPr bwMode="auto">
          <a:xfrm>
            <a:off x="6100005" y="990600"/>
            <a:ext cx="2468322" cy="2400300"/>
          </a:xfrm>
          <a:custGeom>
            <a:avLst/>
            <a:gdLst/>
            <a:ahLst/>
            <a:cxnLst/>
            <a:rect l="l" t="t" r="r" b="b"/>
            <a:pathLst>
              <a:path w="2468322" h="2400300">
                <a:moveTo>
                  <a:pt x="210266" y="0"/>
                </a:moveTo>
                <a:lnTo>
                  <a:pt x="2468322" y="0"/>
                </a:lnTo>
                <a:lnTo>
                  <a:pt x="2468322" y="2400300"/>
                </a:lnTo>
                <a:lnTo>
                  <a:pt x="0" y="2400300"/>
                </a:lnTo>
                <a:lnTo>
                  <a:pt x="0" y="210266"/>
                </a:lnTo>
                <a:cubicBezTo>
                  <a:pt x="0" y="94139"/>
                  <a:pt x="94139" y="0"/>
                  <a:pt x="210266" y="0"/>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2056" name="Picture 8" descr="Waar vind je de mooiste tulpenvelden 2021 in Nederland? Onze top 15">
            <a:extLst>
              <a:ext uri="{FF2B5EF4-FFF2-40B4-BE49-F238E27FC236}">
                <a16:creationId xmlns:a16="http://schemas.microsoft.com/office/drawing/2014/main" id="{043E147E-C272-4D3A-A35E-B2909F2265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98" r="12920" b="3"/>
          <a:stretch/>
        </p:blipFill>
        <p:spPr bwMode="auto">
          <a:xfrm>
            <a:off x="8568327" y="990600"/>
            <a:ext cx="2468323" cy="2400300"/>
          </a:xfrm>
          <a:custGeom>
            <a:avLst/>
            <a:gdLst/>
            <a:ahLst/>
            <a:cxnLst/>
            <a:rect l="l" t="t" r="r" b="b"/>
            <a:pathLst>
              <a:path w="2468323" h="2400300">
                <a:moveTo>
                  <a:pt x="0" y="0"/>
                </a:moveTo>
                <a:lnTo>
                  <a:pt x="2258057" y="0"/>
                </a:lnTo>
                <a:cubicBezTo>
                  <a:pt x="2374184" y="0"/>
                  <a:pt x="2468323" y="94139"/>
                  <a:pt x="2468323" y="210266"/>
                </a:cubicBezTo>
                <a:lnTo>
                  <a:pt x="2468323" y="2400300"/>
                </a:lnTo>
                <a:lnTo>
                  <a:pt x="0" y="2400300"/>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2050" name="Picture 2" descr="Wat zijn die kristallen in kaas? | Wat zijn die witte puntjes?| de firma  kaas">
            <a:extLst>
              <a:ext uri="{FF2B5EF4-FFF2-40B4-BE49-F238E27FC236}">
                <a16:creationId xmlns:a16="http://schemas.microsoft.com/office/drawing/2014/main" id="{830EA057-43F8-4A74-8B1C-D95AFF5CCD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13" r="1293" b="-1"/>
          <a:stretch/>
        </p:blipFill>
        <p:spPr bwMode="auto">
          <a:xfrm>
            <a:off x="6100005" y="3390900"/>
            <a:ext cx="2468322" cy="2400299"/>
          </a:xfrm>
          <a:custGeom>
            <a:avLst/>
            <a:gdLst/>
            <a:ahLst/>
            <a:cxnLst/>
            <a:rect l="l" t="t" r="r" b="b"/>
            <a:pathLst>
              <a:path w="2468322" h="2400299">
                <a:moveTo>
                  <a:pt x="0" y="0"/>
                </a:moveTo>
                <a:lnTo>
                  <a:pt x="2468322" y="0"/>
                </a:lnTo>
                <a:lnTo>
                  <a:pt x="2468322" y="2400299"/>
                </a:lnTo>
                <a:lnTo>
                  <a:pt x="210266" y="2400299"/>
                </a:lnTo>
                <a:cubicBezTo>
                  <a:pt x="94139" y="2400299"/>
                  <a:pt x="0" y="2306160"/>
                  <a:pt x="0" y="2190033"/>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2054" name="Picture 6" descr="Fietsen Hoofdstation | Fietsen voor het centraal station in … | Flickr">
            <a:extLst>
              <a:ext uri="{FF2B5EF4-FFF2-40B4-BE49-F238E27FC236}">
                <a16:creationId xmlns:a16="http://schemas.microsoft.com/office/drawing/2014/main" id="{A0C112E9-F4DA-4780-BA85-41157F897B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876" r="5998"/>
          <a:stretch/>
        </p:blipFill>
        <p:spPr bwMode="auto">
          <a:xfrm>
            <a:off x="8568327" y="3390900"/>
            <a:ext cx="2468323" cy="2400299"/>
          </a:xfrm>
          <a:custGeom>
            <a:avLst/>
            <a:gdLst/>
            <a:ahLst/>
            <a:cxnLst/>
            <a:rect l="l" t="t" r="r" b="b"/>
            <a:pathLst>
              <a:path w="2468323" h="2400299">
                <a:moveTo>
                  <a:pt x="0" y="0"/>
                </a:moveTo>
                <a:lnTo>
                  <a:pt x="2468323" y="0"/>
                </a:lnTo>
                <a:lnTo>
                  <a:pt x="2468323" y="2190033"/>
                </a:lnTo>
                <a:cubicBezTo>
                  <a:pt x="2468323" y="2306160"/>
                  <a:pt x="2374184" y="2400299"/>
                  <a:pt x="2258057" y="2400299"/>
                </a:cubicBezTo>
                <a:lnTo>
                  <a:pt x="0" y="2400299"/>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ECE9D80-D735-490B-87DF-C1761FC731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10" idx="1"/>
            <a:endCxn id="10" idx="3"/>
          </p:cNvCxnSpPr>
          <p:nvPr>
            <p:extLst>
              <p:ext uri="{386F3935-93C4-4BCD-93E2-E3B085C9AB24}">
                <p16:designElem xmlns:p16="http://schemas.microsoft.com/office/powerpoint/2015/main" val="1"/>
              </p:ext>
            </p:extLst>
          </p:nvPr>
        </p:nvCxnSpPr>
        <p:spPr>
          <a:xfrm>
            <a:off x="6100005" y="3390899"/>
            <a:ext cx="4965113"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a16="http://schemas.microsoft.com/office/drawing/2014/main" id="{9AD2D868-40E4-40A1-BD56-15332964C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8327" y="990600"/>
            <a:ext cx="0" cy="4800599"/>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29234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CEA7E-2EFC-461F-8F43-6542DAED006B}"/>
              </a:ext>
            </a:extLst>
          </p:cNvPr>
          <p:cNvSpPr>
            <a:spLocks noGrp="1"/>
          </p:cNvSpPr>
          <p:nvPr>
            <p:ph type="title"/>
          </p:nvPr>
        </p:nvSpPr>
        <p:spPr>
          <a:xfrm>
            <a:off x="685801" y="609600"/>
            <a:ext cx="11164077" cy="1456267"/>
          </a:xfrm>
        </p:spPr>
        <p:txBody>
          <a:bodyPr/>
          <a:lstStyle/>
          <a:p>
            <a:r>
              <a:rPr lang="nl-NL" dirty="0"/>
              <a:t>Verschil in verbale en non-verbale communicatie</a:t>
            </a:r>
          </a:p>
        </p:txBody>
      </p:sp>
      <p:sp>
        <p:nvSpPr>
          <p:cNvPr id="3" name="Tijdelijke aanduiding voor inhoud 2">
            <a:extLst>
              <a:ext uri="{FF2B5EF4-FFF2-40B4-BE49-F238E27FC236}">
                <a16:creationId xmlns:a16="http://schemas.microsoft.com/office/drawing/2014/main" id="{2945136B-CE06-426A-A33F-1F01094DFE06}"/>
              </a:ext>
            </a:extLst>
          </p:cNvPr>
          <p:cNvSpPr>
            <a:spLocks noGrp="1"/>
          </p:cNvSpPr>
          <p:nvPr>
            <p:ph idx="1"/>
          </p:nvPr>
        </p:nvSpPr>
        <p:spPr>
          <a:xfrm>
            <a:off x="685801" y="2142067"/>
            <a:ext cx="10597392" cy="3649133"/>
          </a:xfrm>
        </p:spPr>
        <p:txBody>
          <a:bodyPr/>
          <a:lstStyle/>
          <a:p>
            <a:r>
              <a:rPr lang="nl-NL" dirty="0"/>
              <a:t>Waar denken we dan aan?</a:t>
            </a:r>
          </a:p>
          <a:p>
            <a:endParaRPr lang="nl-NL" dirty="0"/>
          </a:p>
          <a:p>
            <a:endParaRPr lang="nl-NL" dirty="0"/>
          </a:p>
        </p:txBody>
      </p:sp>
      <p:pic>
        <p:nvPicPr>
          <p:cNvPr id="14338" name="Picture 2" descr="non verbale communicatie">
            <a:extLst>
              <a:ext uri="{FF2B5EF4-FFF2-40B4-BE49-F238E27FC236}">
                <a16:creationId xmlns:a16="http://schemas.microsoft.com/office/drawing/2014/main" id="{A789958D-DA7D-4B09-BE84-5A68721C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125" y="2142067"/>
            <a:ext cx="3335067" cy="416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0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48AB-164B-4A79-B282-00D9B07D087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DAA71BD-801B-4D80-A5D1-39AF0F47AD6B}"/>
              </a:ext>
            </a:extLst>
          </p:cNvPr>
          <p:cNvSpPr>
            <a:spLocks noGrp="1"/>
          </p:cNvSpPr>
          <p:nvPr>
            <p:ph idx="1"/>
          </p:nvPr>
        </p:nvSpPr>
        <p:spPr/>
        <p:txBody>
          <a:bodyPr/>
          <a:lstStyle/>
          <a:p>
            <a:endParaRPr lang="nl-NL"/>
          </a:p>
        </p:txBody>
      </p:sp>
      <p:pic>
        <p:nvPicPr>
          <p:cNvPr id="4098" name="Picture 2" descr="Ten Hag vindt dat geruzie tussen Tadic en Dumfries 'binnen de perken bleef'  | NU - Het laatste nieuws het eerst op NU.nl">
            <a:extLst>
              <a:ext uri="{FF2B5EF4-FFF2-40B4-BE49-F238E27FC236}">
                <a16:creationId xmlns:a16="http://schemas.microsoft.com/office/drawing/2014/main" id="{620DA18E-7609-409A-8B06-0A166ED29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ballon: rechthoek 3">
            <a:extLst>
              <a:ext uri="{FF2B5EF4-FFF2-40B4-BE49-F238E27FC236}">
                <a16:creationId xmlns:a16="http://schemas.microsoft.com/office/drawing/2014/main" id="{9510C223-9249-48F0-A014-A5A3106B1CDB}"/>
              </a:ext>
            </a:extLst>
          </p:cNvPr>
          <p:cNvSpPr/>
          <p:nvPr/>
        </p:nvSpPr>
        <p:spPr>
          <a:xfrm>
            <a:off x="6699380" y="4432041"/>
            <a:ext cx="3172408" cy="1138335"/>
          </a:xfrm>
          <a:prstGeom prst="wedgeRectCallout">
            <a:avLst>
              <a:gd name="adj1" fmla="val 43425"/>
              <a:gd name="adj2" fmla="val -249231"/>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nl-NL" dirty="0"/>
              <a:t>Wat zei je over mijn moeder!!?? </a:t>
            </a:r>
          </a:p>
          <a:p>
            <a:pPr algn="ctr"/>
            <a:r>
              <a:rPr lang="nl-NL" dirty="0"/>
              <a:t>KOM DÀÀÀN!!!</a:t>
            </a:r>
          </a:p>
        </p:txBody>
      </p:sp>
      <p:sp>
        <p:nvSpPr>
          <p:cNvPr id="6" name="Tekstballon: rechthoek 5">
            <a:extLst>
              <a:ext uri="{FF2B5EF4-FFF2-40B4-BE49-F238E27FC236}">
                <a16:creationId xmlns:a16="http://schemas.microsoft.com/office/drawing/2014/main" id="{CA7CBB2A-66C6-4635-BC54-247146C0D164}"/>
              </a:ext>
            </a:extLst>
          </p:cNvPr>
          <p:cNvSpPr/>
          <p:nvPr/>
        </p:nvSpPr>
        <p:spPr>
          <a:xfrm>
            <a:off x="0" y="2527170"/>
            <a:ext cx="3172408" cy="1138335"/>
          </a:xfrm>
          <a:prstGeom prst="wedgeRectCallout">
            <a:avLst>
              <a:gd name="adj1" fmla="val 115088"/>
              <a:gd name="adj2" fmla="val -128371"/>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nl-NL" dirty="0"/>
              <a:t>Beter laat je zijn moeder erbuiten. Dat is in zijn cultuur bijzonder ongepast, </a:t>
            </a:r>
            <a:r>
              <a:rPr lang="nl-NL" dirty="0" err="1"/>
              <a:t>Dusan</a:t>
            </a:r>
            <a:r>
              <a:rPr lang="nl-NL" dirty="0"/>
              <a:t>.</a:t>
            </a:r>
          </a:p>
        </p:txBody>
      </p:sp>
    </p:spTree>
    <p:extLst>
      <p:ext uri="{BB962C8B-B14F-4D97-AF65-F5344CB8AC3E}">
        <p14:creationId xmlns:p14="http://schemas.microsoft.com/office/powerpoint/2010/main" val="221211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AA454-7818-4892-A667-1B896C1D8217}"/>
              </a:ext>
            </a:extLst>
          </p:cNvPr>
          <p:cNvSpPr>
            <a:spLocks noGrp="1"/>
          </p:cNvSpPr>
          <p:nvPr>
            <p:ph type="title"/>
          </p:nvPr>
        </p:nvSpPr>
        <p:spPr>
          <a:xfrm>
            <a:off x="66054" y="3205702"/>
            <a:ext cx="10131425" cy="1456267"/>
          </a:xfrm>
        </p:spPr>
        <p:txBody>
          <a:bodyPr>
            <a:normAutofit/>
          </a:bodyPr>
          <a:lstStyle/>
          <a:p>
            <a:r>
              <a:rPr lang="nl-NL" sz="2400" dirty="0"/>
              <a:t>Goed bedoeld. Dat wel.</a:t>
            </a:r>
          </a:p>
        </p:txBody>
      </p:sp>
      <p:sp>
        <p:nvSpPr>
          <p:cNvPr id="5" name="AutoShape 6" descr="Italy - Wikipedia">
            <a:extLst>
              <a:ext uri="{FF2B5EF4-FFF2-40B4-BE49-F238E27FC236}">
                <a16:creationId xmlns:a16="http://schemas.microsoft.com/office/drawing/2014/main" id="{9A6747A9-1B0A-4823-A7DD-37D526ED0446}"/>
              </a:ext>
            </a:extLst>
          </p:cNvPr>
          <p:cNvSpPr>
            <a:spLocks noChangeAspect="1" noChangeArrowheads="1"/>
          </p:cNvSpPr>
          <p:nvPr/>
        </p:nvSpPr>
        <p:spPr bwMode="auto">
          <a:xfrm>
            <a:off x="4012163" y="280073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8" name="Picture 8" descr="Flag of Italy">
            <a:extLst>
              <a:ext uri="{FF2B5EF4-FFF2-40B4-BE49-F238E27FC236}">
                <a16:creationId xmlns:a16="http://schemas.microsoft.com/office/drawing/2014/main" id="{64E41FCF-BEF8-4322-9745-785B9DBE7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271" y="0"/>
            <a:ext cx="1190625" cy="79057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6">
            <a:extLst>
              <a:ext uri="{FF2B5EF4-FFF2-40B4-BE49-F238E27FC236}">
                <a16:creationId xmlns:a16="http://schemas.microsoft.com/office/drawing/2014/main" id="{472E6F5B-B494-4419-B949-9D4C6FD0F890}"/>
              </a:ext>
            </a:extLst>
          </p:cNvPr>
          <p:cNvSpPr>
            <a:spLocks noChangeAspect="1" noChangeArrowheads="1"/>
          </p:cNvSpPr>
          <p:nvPr/>
        </p:nvSpPr>
        <p:spPr bwMode="auto">
          <a:xfrm>
            <a:off x="8422283" y="3144877"/>
            <a:ext cx="207367" cy="2073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38" name="Picture 18" descr="Angry Italian Guy listens to Black Metal (250ish followers thingy) Part 1 |  Black Metal Amino">
            <a:extLst>
              <a:ext uri="{FF2B5EF4-FFF2-40B4-BE49-F238E27FC236}">
                <a16:creationId xmlns:a16="http://schemas.microsoft.com/office/drawing/2014/main" id="{EE327C53-4A8D-4F76-9B5E-597CFE7C9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342901"/>
            <a:ext cx="4114799" cy="3086099"/>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ow To Make An Authentic Italian Pizza At Home!">
            <a:extLst>
              <a:ext uri="{FF2B5EF4-FFF2-40B4-BE49-F238E27FC236}">
                <a16:creationId xmlns:a16="http://schemas.microsoft.com/office/drawing/2014/main" id="{453047E2-9E1D-4E8E-BD31-3D2C12DFD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 y="342900"/>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Perfect! | Juice Wedding Band Northern Ireland">
            <a:extLst>
              <a:ext uri="{FF2B5EF4-FFF2-40B4-BE49-F238E27FC236}">
                <a16:creationId xmlns:a16="http://schemas.microsoft.com/office/drawing/2014/main" id="{6F1AEABF-3393-456B-A7FE-54E940E4B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222" y="902639"/>
            <a:ext cx="5052721" cy="2526361"/>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contract-thumbs-up - JAM! Horeca">
            <a:extLst>
              <a:ext uri="{FF2B5EF4-FFF2-40B4-BE49-F238E27FC236}">
                <a16:creationId xmlns:a16="http://schemas.microsoft.com/office/drawing/2014/main" id="{EB6F01EB-A92B-421B-9A5D-6AD3797865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677" y="4458623"/>
            <a:ext cx="2827090" cy="1496738"/>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i Mum (Middle Finger)' Print | AllPosters.com">
            <a:extLst>
              <a:ext uri="{FF2B5EF4-FFF2-40B4-BE49-F238E27FC236}">
                <a16:creationId xmlns:a16="http://schemas.microsoft.com/office/drawing/2014/main" id="{C30DBF85-79E2-4E57-AEF1-7B3A664601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0578" y="3661157"/>
            <a:ext cx="1893246" cy="283729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8" descr="upload.wikimedia.org/wikipedia/commons/0/05/Fla...">
            <a:extLst>
              <a:ext uri="{FF2B5EF4-FFF2-40B4-BE49-F238E27FC236}">
                <a16:creationId xmlns:a16="http://schemas.microsoft.com/office/drawing/2014/main" id="{6731B0D3-B81A-4AC1-B5A2-388A511A4FFA}"/>
              </a:ext>
            </a:extLst>
          </p:cNvPr>
          <p:cNvSpPr>
            <a:spLocks noChangeAspect="1" noChangeArrowheads="1"/>
          </p:cNvSpPr>
          <p:nvPr/>
        </p:nvSpPr>
        <p:spPr bwMode="auto">
          <a:xfrm>
            <a:off x="5943599" y="471358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50" name="Picture 30">
            <a:extLst>
              <a:ext uri="{FF2B5EF4-FFF2-40B4-BE49-F238E27FC236}">
                <a16:creationId xmlns:a16="http://schemas.microsoft.com/office/drawing/2014/main" id="{31B037B3-7E64-497A-A4D6-9DEFABB82A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5860" y="4180182"/>
            <a:ext cx="11906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Vlag van Saoedi-Arabië">
            <a:extLst>
              <a:ext uri="{FF2B5EF4-FFF2-40B4-BE49-F238E27FC236}">
                <a16:creationId xmlns:a16="http://schemas.microsoft.com/office/drawing/2014/main" id="{FA0FF2A6-4211-4CDE-B4E0-0234D58E00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8018" y="5206992"/>
            <a:ext cx="119062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39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99A00-6C23-48DF-B8EA-755627D90346}"/>
              </a:ext>
            </a:extLst>
          </p:cNvPr>
          <p:cNvSpPr>
            <a:spLocks noGrp="1"/>
          </p:cNvSpPr>
          <p:nvPr>
            <p:ph type="title"/>
          </p:nvPr>
        </p:nvSpPr>
        <p:spPr>
          <a:xfrm>
            <a:off x="5266892" y="609600"/>
            <a:ext cx="5550334" cy="1456267"/>
          </a:xfrm>
        </p:spPr>
        <p:txBody>
          <a:bodyPr>
            <a:normAutofit/>
          </a:bodyPr>
          <a:lstStyle/>
          <a:p>
            <a:r>
              <a:rPr lang="nl-NL" dirty="0" err="1"/>
              <a:t>Etnocentrimse</a:t>
            </a:r>
            <a:r>
              <a:rPr lang="nl-NL" dirty="0"/>
              <a:t> &amp; Cultuurrelativisme</a:t>
            </a:r>
          </a:p>
        </p:txBody>
      </p:sp>
      <p:pic>
        <p:nvPicPr>
          <p:cNvPr id="6150" name="Picture 6" descr="How Japanese Eating Habits Keep Them Slim and Healthy - J Passport">
            <a:extLst>
              <a:ext uri="{FF2B5EF4-FFF2-40B4-BE49-F238E27FC236}">
                <a16:creationId xmlns:a16="http://schemas.microsoft.com/office/drawing/2014/main" id="{5FCF8F1F-54A6-4F35-8F92-F47BB1BB0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8" r="3" b="3"/>
          <a:stretch/>
        </p:blipFill>
        <p:spPr bwMode="auto">
          <a:xfrm>
            <a:off x="20" y="1"/>
            <a:ext cx="46359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cDonald's vs. Wendy's: Who Really Has the Better Fast Food Burger?">
            <a:extLst>
              <a:ext uri="{FF2B5EF4-FFF2-40B4-BE49-F238E27FC236}">
                <a16:creationId xmlns:a16="http://schemas.microsoft.com/office/drawing/2014/main" id="{45E1520D-7F82-47C7-B32C-72F1F6BF0A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778" b="-3"/>
          <a:stretch/>
        </p:blipFill>
        <p:spPr bwMode="auto">
          <a:xfrm>
            <a:off x="20" y="3429001"/>
            <a:ext cx="4635988" cy="3429974"/>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B4E57998-7D20-4BE8-9019-4A4122CE3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3429000"/>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Tijdelijke aanduiding voor inhoud 2">
            <a:extLst>
              <a:ext uri="{FF2B5EF4-FFF2-40B4-BE49-F238E27FC236}">
                <a16:creationId xmlns:a16="http://schemas.microsoft.com/office/drawing/2014/main" id="{9F202AF0-E455-4A35-B3B0-E30BAD4FFF04}"/>
              </a:ext>
            </a:extLst>
          </p:cNvPr>
          <p:cNvSpPr>
            <a:spLocks noGrp="1"/>
          </p:cNvSpPr>
          <p:nvPr>
            <p:ph idx="1"/>
          </p:nvPr>
        </p:nvSpPr>
        <p:spPr>
          <a:xfrm>
            <a:off x="5266892" y="2142067"/>
            <a:ext cx="5550334" cy="3649133"/>
          </a:xfrm>
        </p:spPr>
        <p:txBody>
          <a:bodyPr>
            <a:normAutofit/>
          </a:bodyPr>
          <a:lstStyle/>
          <a:p>
            <a:r>
              <a:rPr lang="nl-NL" sz="1700"/>
              <a:t>Jouw eigen cultuur als uitgangspunt nemen. </a:t>
            </a:r>
          </a:p>
          <a:p>
            <a:r>
              <a:rPr lang="nl-NL" sz="1700" i="1"/>
              <a:t>“Ik vind Chinezen vieze mensen omdat ze slurpen en gorgelen tijdens het eten. Daarnaast zijn Grieken niet helemaal 100 punten omdat zij hun bord op de grond gooien na het eten. Dat is toch zonde? Dan is Nederland toch wel even een beetje verder doorontwikkeld.”</a:t>
            </a:r>
          </a:p>
          <a:p>
            <a:endParaRPr lang="nl-NL" sz="1700"/>
          </a:p>
          <a:p>
            <a:r>
              <a:rPr lang="nl-NL" sz="1700"/>
              <a:t>Superioriteitsgevoel</a:t>
            </a:r>
          </a:p>
          <a:p>
            <a:endParaRPr lang="nl-NL" sz="1700"/>
          </a:p>
          <a:p>
            <a:r>
              <a:rPr lang="nl-NL" sz="1700"/>
              <a:t>Cultuurrelativisme = De ene cultuur is niet beter dan de ander. Je relativeert het oordeel. </a:t>
            </a:r>
          </a:p>
        </p:txBody>
      </p:sp>
      <p:cxnSp>
        <p:nvCxnSpPr>
          <p:cNvPr id="143" name="Straight Connector 142">
            <a:extLst>
              <a:ext uri="{FF2B5EF4-FFF2-40B4-BE49-F238E27FC236}">
                <a16:creationId xmlns:a16="http://schemas.microsoft.com/office/drawing/2014/main" id="{1EC01BF1-FEAA-4AF6-96A5-24556C1F6B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793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0CC8E-4E2F-4399-BDC8-6C6D342870DC}"/>
              </a:ext>
            </a:extLst>
          </p:cNvPr>
          <p:cNvSpPr>
            <a:spLocks noGrp="1"/>
          </p:cNvSpPr>
          <p:nvPr>
            <p:ph type="title"/>
          </p:nvPr>
        </p:nvSpPr>
        <p:spPr>
          <a:xfrm>
            <a:off x="685801" y="609600"/>
            <a:ext cx="5219699" cy="1456267"/>
          </a:xfrm>
        </p:spPr>
        <p:txBody>
          <a:bodyPr>
            <a:normAutofit/>
          </a:bodyPr>
          <a:lstStyle/>
          <a:p>
            <a:r>
              <a:rPr lang="nl-NL" dirty="0"/>
              <a:t>Compassie</a:t>
            </a:r>
          </a:p>
        </p:txBody>
      </p:sp>
      <p:sp>
        <p:nvSpPr>
          <p:cNvPr id="3" name="Tijdelijke aanduiding voor inhoud 2">
            <a:extLst>
              <a:ext uri="{FF2B5EF4-FFF2-40B4-BE49-F238E27FC236}">
                <a16:creationId xmlns:a16="http://schemas.microsoft.com/office/drawing/2014/main" id="{879970D6-72F8-47D4-BA99-3EC7309517B4}"/>
              </a:ext>
            </a:extLst>
          </p:cNvPr>
          <p:cNvSpPr>
            <a:spLocks noGrp="1"/>
          </p:cNvSpPr>
          <p:nvPr>
            <p:ph idx="1"/>
          </p:nvPr>
        </p:nvSpPr>
        <p:spPr>
          <a:xfrm>
            <a:off x="685801" y="2142067"/>
            <a:ext cx="5219699" cy="3649133"/>
          </a:xfrm>
        </p:spPr>
        <p:txBody>
          <a:bodyPr>
            <a:normAutofit/>
          </a:bodyPr>
          <a:lstStyle/>
          <a:p>
            <a:endParaRPr lang="nl-NL" dirty="0"/>
          </a:p>
        </p:txBody>
      </p:sp>
      <p:pic>
        <p:nvPicPr>
          <p:cNvPr id="7172" name="Picture 4" descr="Breek-de-week over leven met compassie - Noordwijk">
            <a:extLst>
              <a:ext uri="{FF2B5EF4-FFF2-40B4-BE49-F238E27FC236}">
                <a16:creationId xmlns:a16="http://schemas.microsoft.com/office/drawing/2014/main" id="{09F9057C-42F6-42EB-AC7E-070BB6129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1" r="2" b="900"/>
          <a:stretch/>
        </p:blipFill>
        <p:spPr bwMode="auto">
          <a:xfrm>
            <a:off x="3562967" y="1366848"/>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24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72B01-C415-47A1-AF4C-CE2750008EC5}"/>
              </a:ext>
            </a:extLst>
          </p:cNvPr>
          <p:cNvSpPr>
            <a:spLocks noGrp="1"/>
          </p:cNvSpPr>
          <p:nvPr>
            <p:ph type="title"/>
          </p:nvPr>
        </p:nvSpPr>
        <p:spPr>
          <a:xfrm>
            <a:off x="685801" y="990599"/>
            <a:ext cx="7021285" cy="1075268"/>
          </a:xfrm>
        </p:spPr>
        <p:txBody>
          <a:bodyPr>
            <a:normAutofit fontScale="90000"/>
          </a:bodyPr>
          <a:lstStyle/>
          <a:p>
            <a:pPr>
              <a:lnSpc>
                <a:spcPct val="90000"/>
              </a:lnSpc>
            </a:pPr>
            <a:r>
              <a:rPr lang="nl-NL" sz="3300" dirty="0"/>
              <a:t>Kortom: </a:t>
            </a:r>
            <a:br>
              <a:rPr lang="nl-NL" sz="3300" dirty="0"/>
            </a:br>
            <a:r>
              <a:rPr lang="nl-NL" sz="3300" dirty="0"/>
              <a:t>TIPS voor een intercultureel gesprek</a:t>
            </a:r>
          </a:p>
        </p:txBody>
      </p:sp>
      <p:sp>
        <p:nvSpPr>
          <p:cNvPr id="3" name="Tijdelijke aanduiding voor inhoud 2">
            <a:extLst>
              <a:ext uri="{FF2B5EF4-FFF2-40B4-BE49-F238E27FC236}">
                <a16:creationId xmlns:a16="http://schemas.microsoft.com/office/drawing/2014/main" id="{C718783E-F5F5-4A47-B318-24D9323CC362}"/>
              </a:ext>
            </a:extLst>
          </p:cNvPr>
          <p:cNvSpPr>
            <a:spLocks noGrp="1"/>
          </p:cNvSpPr>
          <p:nvPr>
            <p:ph idx="1"/>
          </p:nvPr>
        </p:nvSpPr>
        <p:spPr>
          <a:xfrm>
            <a:off x="685801" y="2142067"/>
            <a:ext cx="6282267" cy="3649131"/>
          </a:xfrm>
        </p:spPr>
        <p:txBody>
          <a:bodyPr>
            <a:normAutofit/>
          </a:bodyPr>
          <a:lstStyle/>
          <a:p>
            <a:r>
              <a:rPr lang="nl-NL" dirty="0"/>
              <a:t>Wees zo onbevooroordeeld als mogelijk</a:t>
            </a:r>
          </a:p>
          <a:p>
            <a:r>
              <a:rPr lang="nl-NL" dirty="0"/>
              <a:t>Probeer het denkbeeld van ander goed in kaar te brengen</a:t>
            </a:r>
          </a:p>
          <a:p>
            <a:r>
              <a:rPr lang="nl-NL" dirty="0"/>
              <a:t>Ruis omzeilen door te peilen of de ander je goed heeft begrepen</a:t>
            </a:r>
          </a:p>
          <a:p>
            <a:r>
              <a:rPr lang="nl-NL" dirty="0"/>
              <a:t>Verstanden oplossen door ze uit te leggen. Of: voorkomen is beter dan genezen.</a:t>
            </a:r>
          </a:p>
        </p:txBody>
      </p:sp>
      <p:pic>
        <p:nvPicPr>
          <p:cNvPr id="8200" name="Picture 8" descr="10 Things Employees Dislike Most About Their Employers">
            <a:extLst>
              <a:ext uri="{FF2B5EF4-FFF2-40B4-BE49-F238E27FC236}">
                <a16:creationId xmlns:a16="http://schemas.microsoft.com/office/drawing/2014/main" id="{39CF9408-B84F-4408-B2EC-AB0489E9E2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20" r="2" b="4254"/>
          <a:stretch/>
        </p:blipFill>
        <p:spPr bwMode="auto">
          <a:xfrm>
            <a:off x="7590936" y="990600"/>
            <a:ext cx="3445714" cy="1749420"/>
          </a:xfrm>
          <a:custGeom>
            <a:avLst/>
            <a:gdLst/>
            <a:ahLst/>
            <a:cxnLst/>
            <a:rect l="l" t="t" r="r" b="b"/>
            <a:pathLst>
              <a:path w="3445714" h="1749420">
                <a:moveTo>
                  <a:pt x="150922" y="0"/>
                </a:moveTo>
                <a:lnTo>
                  <a:pt x="3294792" y="0"/>
                </a:lnTo>
                <a:cubicBezTo>
                  <a:pt x="3378144" y="0"/>
                  <a:pt x="3445714" y="67570"/>
                  <a:pt x="3445714" y="150922"/>
                </a:cubicBezTo>
                <a:lnTo>
                  <a:pt x="3445714" y="1749420"/>
                </a:lnTo>
                <a:lnTo>
                  <a:pt x="0" y="1749420"/>
                </a:lnTo>
                <a:lnTo>
                  <a:pt x="0" y="150922"/>
                </a:lnTo>
                <a:cubicBezTo>
                  <a:pt x="0" y="67570"/>
                  <a:pt x="67570" y="0"/>
                  <a:pt x="150922" y="0"/>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8198" name="Picture 6" descr="Bully boss executive man giving loser sign, grey wall background - Do Good  Jobs - NZ's #1 ethical jobs board">
            <a:extLst>
              <a:ext uri="{FF2B5EF4-FFF2-40B4-BE49-F238E27FC236}">
                <a16:creationId xmlns:a16="http://schemas.microsoft.com/office/drawing/2014/main" id="{62179545-7DBF-480B-A352-D01EEB137D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6473"/>
          <a:stretch/>
        </p:blipFill>
        <p:spPr bwMode="auto">
          <a:xfrm>
            <a:off x="7590936" y="2890896"/>
            <a:ext cx="3445714" cy="2900303"/>
          </a:xfrm>
          <a:custGeom>
            <a:avLst/>
            <a:gdLst/>
            <a:ahLst/>
            <a:cxnLst/>
            <a:rect l="l" t="t" r="r" b="b"/>
            <a:pathLst>
              <a:path w="3445714" h="2900303">
                <a:moveTo>
                  <a:pt x="0" y="0"/>
                </a:moveTo>
                <a:lnTo>
                  <a:pt x="3445714" y="0"/>
                </a:lnTo>
                <a:lnTo>
                  <a:pt x="3445714" y="2749381"/>
                </a:lnTo>
                <a:cubicBezTo>
                  <a:pt x="3445714" y="2832733"/>
                  <a:pt x="3378144" y="2900303"/>
                  <a:pt x="3294792" y="2900303"/>
                </a:cubicBezTo>
                <a:lnTo>
                  <a:pt x="150922" y="2900303"/>
                </a:lnTo>
                <a:cubicBezTo>
                  <a:pt x="67570" y="2900303"/>
                  <a:pt x="0" y="2832733"/>
                  <a:pt x="0" y="2749381"/>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413" name="Freeform 28">
            <a:extLst>
              <a:ext uri="{FF2B5EF4-FFF2-40B4-BE49-F238E27FC236}">
                <a16:creationId xmlns:a16="http://schemas.microsoft.com/office/drawing/2014/main" id="{97DF05CF-6E4F-4B80-9F8B-E1A36FACF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85" y="990599"/>
            <a:ext cx="3503733" cy="4800599"/>
          </a:xfrm>
          <a:custGeom>
            <a:avLst/>
            <a:gdLst>
              <a:gd name="connsiteX0" fmla="*/ 0 w 3503733"/>
              <a:gd name="connsiteY0" fmla="*/ 1900297 h 4800599"/>
              <a:gd name="connsiteX1" fmla="*/ 3503733 w 3503733"/>
              <a:gd name="connsiteY1" fmla="*/ 1900297 h 4800599"/>
              <a:gd name="connsiteX2" fmla="*/ 3503733 w 3503733"/>
              <a:gd name="connsiteY2" fmla="*/ 4614235 h 4800599"/>
              <a:gd name="connsiteX3" fmla="*/ 3317369 w 3503733"/>
              <a:gd name="connsiteY3" fmla="*/ 4800599 h 4800599"/>
              <a:gd name="connsiteX4" fmla="*/ 186364 w 3503733"/>
              <a:gd name="connsiteY4" fmla="*/ 4800599 h 4800599"/>
              <a:gd name="connsiteX5" fmla="*/ 0 w 3503733"/>
              <a:gd name="connsiteY5" fmla="*/ 4614235 h 4800599"/>
              <a:gd name="connsiteX6" fmla="*/ 186364 w 3503733"/>
              <a:gd name="connsiteY6" fmla="*/ 0 h 4800599"/>
              <a:gd name="connsiteX7" fmla="*/ 3317369 w 3503733"/>
              <a:gd name="connsiteY7" fmla="*/ 0 h 4800599"/>
              <a:gd name="connsiteX8" fmla="*/ 3503733 w 3503733"/>
              <a:gd name="connsiteY8" fmla="*/ 186364 h 4800599"/>
              <a:gd name="connsiteX9" fmla="*/ 3503733 w 3503733"/>
              <a:gd name="connsiteY9" fmla="*/ 1749421 h 4800599"/>
              <a:gd name="connsiteX10" fmla="*/ 0 w 3503733"/>
              <a:gd name="connsiteY10" fmla="*/ 1749421 h 4800599"/>
              <a:gd name="connsiteX11" fmla="*/ 0 w 3503733"/>
              <a:gd name="connsiteY11" fmla="*/ 186364 h 4800599"/>
              <a:gd name="connsiteX12" fmla="*/ 186364 w 3503733"/>
              <a:gd name="connsiteY12" fmla="*/ 0 h 48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3733" h="4800599">
                <a:moveTo>
                  <a:pt x="0" y="1900297"/>
                </a:moveTo>
                <a:lnTo>
                  <a:pt x="3503733" y="1900297"/>
                </a:lnTo>
                <a:lnTo>
                  <a:pt x="3503733" y="4614235"/>
                </a:lnTo>
                <a:cubicBezTo>
                  <a:pt x="3503733" y="4717161"/>
                  <a:pt x="3420295" y="4800599"/>
                  <a:pt x="3317369" y="4800599"/>
                </a:cubicBezTo>
                <a:lnTo>
                  <a:pt x="186364" y="4800599"/>
                </a:lnTo>
                <a:cubicBezTo>
                  <a:pt x="83438" y="4800599"/>
                  <a:pt x="0" y="4717161"/>
                  <a:pt x="0" y="4614235"/>
                </a:cubicBezTo>
                <a:close/>
                <a:moveTo>
                  <a:pt x="186364" y="0"/>
                </a:moveTo>
                <a:lnTo>
                  <a:pt x="3317369" y="0"/>
                </a:lnTo>
                <a:cubicBezTo>
                  <a:pt x="3420295" y="0"/>
                  <a:pt x="3503733" y="83438"/>
                  <a:pt x="3503733" y="186364"/>
                </a:cubicBezTo>
                <a:lnTo>
                  <a:pt x="3503733" y="1749421"/>
                </a:lnTo>
                <a:lnTo>
                  <a:pt x="0" y="1749421"/>
                </a:lnTo>
                <a:lnTo>
                  <a:pt x="0" y="186364"/>
                </a:lnTo>
                <a:cubicBezTo>
                  <a:pt x="0" y="83438"/>
                  <a:pt x="83438" y="0"/>
                  <a:pt x="186364"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079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362" name="Picture 2" descr="Multicycle | Fiets langs Molencomplex Kinderdijk (Zuid-Holland, 53,6 km)">
            <a:extLst>
              <a:ext uri="{FF2B5EF4-FFF2-40B4-BE49-F238E27FC236}">
                <a16:creationId xmlns:a16="http://schemas.microsoft.com/office/drawing/2014/main" id="{54C21DF7-BE6D-438D-9CCF-DAA433BEDC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9733C7C7-488F-465B-8EB7-EFA5EA726165}"/>
              </a:ext>
            </a:extLst>
          </p:cNvPr>
          <p:cNvSpPr>
            <a:spLocks noGrp="1"/>
          </p:cNvSpPr>
          <p:nvPr>
            <p:ph type="title"/>
          </p:nvPr>
        </p:nvSpPr>
        <p:spPr>
          <a:xfrm>
            <a:off x="1380067" y="838200"/>
            <a:ext cx="9437159" cy="1227667"/>
          </a:xfrm>
        </p:spPr>
        <p:txBody>
          <a:bodyPr>
            <a:normAutofit/>
          </a:bodyPr>
          <a:lstStyle/>
          <a:p>
            <a:r>
              <a:rPr lang="nl-NL" dirty="0"/>
              <a:t>Aan de slag</a:t>
            </a:r>
          </a:p>
        </p:txBody>
      </p:sp>
      <p:sp>
        <p:nvSpPr>
          <p:cNvPr id="3" name="Tijdelijke aanduiding voor inhoud 2">
            <a:extLst>
              <a:ext uri="{FF2B5EF4-FFF2-40B4-BE49-F238E27FC236}">
                <a16:creationId xmlns:a16="http://schemas.microsoft.com/office/drawing/2014/main" id="{E89D7364-6367-4A15-90B0-8D603FEA43EC}"/>
              </a:ext>
            </a:extLst>
          </p:cNvPr>
          <p:cNvSpPr>
            <a:spLocks noGrp="1"/>
          </p:cNvSpPr>
          <p:nvPr>
            <p:ph idx="1"/>
          </p:nvPr>
        </p:nvSpPr>
        <p:spPr>
          <a:xfrm>
            <a:off x="1380067" y="2006601"/>
            <a:ext cx="9437159" cy="3784600"/>
          </a:xfrm>
        </p:spPr>
        <p:txBody>
          <a:bodyPr>
            <a:normAutofit/>
          </a:bodyPr>
          <a:lstStyle/>
          <a:p>
            <a:r>
              <a:rPr lang="nl-NL"/>
              <a:t>In groepjes gaan jullie uiteen in break out rooms</a:t>
            </a:r>
          </a:p>
          <a:p>
            <a:endParaRPr lang="nl-NL"/>
          </a:p>
          <a:p>
            <a:r>
              <a:rPr lang="nl-NL"/>
              <a:t>Maak een flyer waarin je men informeert over interculturele communicatie m.b.t. een andere cultuur of land. Waar houd je rekening mee als je hen ontvangt of naar hen toe gaat. De context mag je zelf weten. Is het een reisfolder, een zorg-informatiefolder, een welkom-in-Groningen-folder? Veel plezier.</a:t>
            </a:r>
          </a:p>
          <a:p>
            <a:pPr marL="0" indent="0">
              <a:buNone/>
            </a:pPr>
            <a:endParaRPr lang="nl-NL"/>
          </a:p>
          <a:p>
            <a:r>
              <a:rPr lang="nl-NL"/>
              <a:t>30 minuten</a:t>
            </a:r>
          </a:p>
          <a:p>
            <a:r>
              <a:rPr lang="nl-NL"/>
              <a:t>Dan flyer toelichten</a:t>
            </a:r>
          </a:p>
          <a:p>
            <a:r>
              <a:rPr lang="nl-NL"/>
              <a:t>Gebruik de theorie.</a:t>
            </a:r>
          </a:p>
          <a:p>
            <a:endParaRPr lang="nl-NL"/>
          </a:p>
          <a:p>
            <a:endParaRPr lang="nl-NL" dirty="0"/>
          </a:p>
        </p:txBody>
      </p:sp>
    </p:spTree>
    <p:extLst>
      <p:ext uri="{BB962C8B-B14F-4D97-AF65-F5344CB8AC3E}">
        <p14:creationId xmlns:p14="http://schemas.microsoft.com/office/powerpoint/2010/main" val="283047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68E10-CD1E-4099-9042-924ECABF3795}"/>
              </a:ext>
            </a:extLst>
          </p:cNvPr>
          <p:cNvSpPr>
            <a:spLocks noGrp="1"/>
          </p:cNvSpPr>
          <p:nvPr>
            <p:ph type="title"/>
          </p:nvPr>
        </p:nvSpPr>
        <p:spPr/>
        <p:txBody>
          <a:bodyPr/>
          <a:lstStyle/>
          <a:p>
            <a:r>
              <a:rPr lang="nl-NL" dirty="0"/>
              <a:t>Indien nog tijd	</a:t>
            </a:r>
          </a:p>
        </p:txBody>
      </p:sp>
      <p:sp>
        <p:nvSpPr>
          <p:cNvPr id="3" name="Tijdelijke aanduiding voor inhoud 2">
            <a:extLst>
              <a:ext uri="{FF2B5EF4-FFF2-40B4-BE49-F238E27FC236}">
                <a16:creationId xmlns:a16="http://schemas.microsoft.com/office/drawing/2014/main" id="{6DD2907C-798C-4A72-9544-DE6B38D32C9B}"/>
              </a:ext>
            </a:extLst>
          </p:cNvPr>
          <p:cNvSpPr>
            <a:spLocks noGrp="1"/>
          </p:cNvSpPr>
          <p:nvPr>
            <p:ph idx="1"/>
          </p:nvPr>
        </p:nvSpPr>
        <p:spPr/>
        <p:txBody>
          <a:bodyPr/>
          <a:lstStyle/>
          <a:p>
            <a:r>
              <a:rPr lang="nl-NL" dirty="0"/>
              <a:t>Aan de slag met deelproduct 3</a:t>
            </a:r>
          </a:p>
        </p:txBody>
      </p:sp>
    </p:spTree>
    <p:extLst>
      <p:ext uri="{BB962C8B-B14F-4D97-AF65-F5344CB8AC3E}">
        <p14:creationId xmlns:p14="http://schemas.microsoft.com/office/powerpoint/2010/main" val="248192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0AE9F3-1B8A-4F9E-BDC6-7CDB7AEED956}"/>
              </a:ext>
            </a:extLst>
          </p:cNvPr>
          <p:cNvSpPr>
            <a:spLocks noGrp="1"/>
          </p:cNvSpPr>
          <p:nvPr>
            <p:ph idx="1"/>
          </p:nvPr>
        </p:nvSpPr>
        <p:spPr/>
        <p:txBody>
          <a:bodyPr/>
          <a:lstStyle/>
          <a:p>
            <a:endParaRPr lang="nl-NL" dirty="0"/>
          </a:p>
        </p:txBody>
      </p:sp>
      <p:sp>
        <p:nvSpPr>
          <p:cNvPr id="4" name="AutoShape 8">
            <a:extLst>
              <a:ext uri="{FF2B5EF4-FFF2-40B4-BE49-F238E27FC236}">
                <a16:creationId xmlns:a16="http://schemas.microsoft.com/office/drawing/2014/main" id="{93A25541-962E-42A4-B0B6-29E862D36C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10">
            <a:extLst>
              <a:ext uri="{FF2B5EF4-FFF2-40B4-BE49-F238E27FC236}">
                <a16:creationId xmlns:a16="http://schemas.microsoft.com/office/drawing/2014/main" id="{88614099-8863-4F05-8752-0F40CB6133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2">
            <a:extLst>
              <a:ext uri="{FF2B5EF4-FFF2-40B4-BE49-F238E27FC236}">
                <a16:creationId xmlns:a16="http://schemas.microsoft.com/office/drawing/2014/main" id="{55F3A5D4-7387-47B6-9E2B-480489546C2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987BFD4D-04BA-4587-8857-681F3E8D2376}"/>
              </a:ext>
            </a:extLst>
          </p:cNvPr>
          <p:cNvPicPr>
            <a:picLocks noChangeAspect="1"/>
          </p:cNvPicPr>
          <p:nvPr/>
        </p:nvPicPr>
        <p:blipFill rotWithShape="1">
          <a:blip r:embed="rId2"/>
          <a:srcRect l="56633" t="10409" r="6862" b="4693"/>
          <a:stretch/>
        </p:blipFill>
        <p:spPr>
          <a:xfrm>
            <a:off x="748004" y="-337485"/>
            <a:ext cx="11000792" cy="7195485"/>
          </a:xfrm>
          <a:prstGeom prst="rect">
            <a:avLst/>
          </a:prstGeom>
        </p:spPr>
      </p:pic>
    </p:spTree>
    <p:extLst>
      <p:ext uri="{BB962C8B-B14F-4D97-AF65-F5344CB8AC3E}">
        <p14:creationId xmlns:p14="http://schemas.microsoft.com/office/powerpoint/2010/main" val="128926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061F1-0451-469D-BF78-7FE841140A0F}"/>
              </a:ext>
            </a:extLst>
          </p:cNvPr>
          <p:cNvSpPr>
            <a:spLocks noGrp="1"/>
          </p:cNvSpPr>
          <p:nvPr>
            <p:ph type="title"/>
          </p:nvPr>
        </p:nvSpPr>
        <p:spPr>
          <a:xfrm>
            <a:off x="6400800" y="609600"/>
            <a:ext cx="5147730" cy="1641987"/>
          </a:xfrm>
        </p:spPr>
        <p:txBody>
          <a:bodyPr>
            <a:normAutofit/>
          </a:bodyPr>
          <a:lstStyle/>
          <a:p>
            <a:r>
              <a:rPr lang="nl-NL" dirty="0"/>
              <a:t>Vandaag</a:t>
            </a:r>
          </a:p>
        </p:txBody>
      </p:sp>
      <p:pic>
        <p:nvPicPr>
          <p:cNvPr id="10244" name="Picture 4" descr="Taal &amp; Klimaat | Koninklijke Vlaamse Academie van België voor Wetenschappen  en Kunsten">
            <a:extLst>
              <a:ext uri="{FF2B5EF4-FFF2-40B4-BE49-F238E27FC236}">
                <a16:creationId xmlns:a16="http://schemas.microsoft.com/office/drawing/2014/main" id="{AA85ED29-15E8-4208-9405-535C808BE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0" r="19583" b="-1"/>
          <a:stretch/>
        </p:blipFill>
        <p:spPr bwMode="auto">
          <a:xfrm>
            <a:off x="-83956" y="-120324"/>
            <a:ext cx="6493218" cy="7304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F7CF1497-E3D1-4B73-A168-0633A37D8B0B}"/>
              </a:ext>
            </a:extLst>
          </p:cNvPr>
          <p:cNvSpPr>
            <a:spLocks noGrp="1"/>
          </p:cNvSpPr>
          <p:nvPr>
            <p:ph idx="1"/>
          </p:nvPr>
        </p:nvSpPr>
        <p:spPr>
          <a:xfrm>
            <a:off x="6400800" y="2251587"/>
            <a:ext cx="5147730" cy="3637935"/>
          </a:xfrm>
        </p:spPr>
        <p:txBody>
          <a:bodyPr>
            <a:normAutofit/>
          </a:bodyPr>
          <a:lstStyle/>
          <a:p>
            <a:r>
              <a:rPr lang="nl-NL" dirty="0"/>
              <a:t>Theorie</a:t>
            </a:r>
          </a:p>
          <a:p>
            <a:pPr lvl="1"/>
            <a:r>
              <a:rPr lang="nl-NL" dirty="0"/>
              <a:t>Interculturele communicatie</a:t>
            </a:r>
          </a:p>
          <a:p>
            <a:r>
              <a:rPr lang="nl-NL" dirty="0"/>
              <a:t>Opdracht – flyer</a:t>
            </a:r>
          </a:p>
        </p:txBody>
      </p:sp>
    </p:spTree>
    <p:extLst>
      <p:ext uri="{BB962C8B-B14F-4D97-AF65-F5344CB8AC3E}">
        <p14:creationId xmlns:p14="http://schemas.microsoft.com/office/powerpoint/2010/main" val="10614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0A879-CC4C-49EB-854C-A58A49423CA4}"/>
              </a:ext>
            </a:extLst>
          </p:cNvPr>
          <p:cNvSpPr>
            <a:spLocks noGrp="1"/>
          </p:cNvSpPr>
          <p:nvPr>
            <p:ph type="title"/>
          </p:nvPr>
        </p:nvSpPr>
        <p:spPr>
          <a:xfrm>
            <a:off x="929082" y="2782348"/>
            <a:ext cx="10131425" cy="1456267"/>
          </a:xfrm>
        </p:spPr>
        <p:txBody>
          <a:bodyPr/>
          <a:lstStyle/>
          <a:p>
            <a:r>
              <a:rPr lang="nl-NL" dirty="0"/>
              <a:t>Wat is eigenlijk interculturele communicatie?</a:t>
            </a:r>
          </a:p>
        </p:txBody>
      </p:sp>
    </p:spTree>
    <p:extLst>
      <p:ext uri="{BB962C8B-B14F-4D97-AF65-F5344CB8AC3E}">
        <p14:creationId xmlns:p14="http://schemas.microsoft.com/office/powerpoint/2010/main" val="39615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EB51E-0760-4FA8-9EDB-610634161CA6}"/>
              </a:ext>
            </a:extLst>
          </p:cNvPr>
          <p:cNvSpPr>
            <a:spLocks noGrp="1"/>
          </p:cNvSpPr>
          <p:nvPr>
            <p:ph type="title"/>
          </p:nvPr>
        </p:nvSpPr>
        <p:spPr/>
        <p:txBody>
          <a:bodyPr/>
          <a:lstStyle/>
          <a:p>
            <a:r>
              <a:rPr lang="nl-NL" dirty="0"/>
              <a:t>Waar houd jij rekening mee?</a:t>
            </a:r>
          </a:p>
        </p:txBody>
      </p:sp>
      <p:sp>
        <p:nvSpPr>
          <p:cNvPr id="3" name="Tijdelijke aanduiding voor inhoud 2">
            <a:extLst>
              <a:ext uri="{FF2B5EF4-FFF2-40B4-BE49-F238E27FC236}">
                <a16:creationId xmlns:a16="http://schemas.microsoft.com/office/drawing/2014/main" id="{2A235B7D-5129-423F-BA6F-ED611B20A822}"/>
              </a:ext>
            </a:extLst>
          </p:cNvPr>
          <p:cNvSpPr>
            <a:spLocks noGrp="1"/>
          </p:cNvSpPr>
          <p:nvPr>
            <p:ph idx="1"/>
          </p:nvPr>
        </p:nvSpPr>
        <p:spPr/>
        <p:txBody>
          <a:bodyPr/>
          <a:lstStyle/>
          <a:p>
            <a:r>
              <a:rPr lang="nl-NL" dirty="0" err="1"/>
              <a:t>Collaborate</a:t>
            </a:r>
            <a:r>
              <a:rPr lang="nl-NL" dirty="0"/>
              <a:t> in </a:t>
            </a:r>
            <a:r>
              <a:rPr lang="nl-NL" dirty="0" err="1"/>
              <a:t>nearpod</a:t>
            </a:r>
            <a:r>
              <a:rPr lang="nl-NL" dirty="0"/>
              <a:t>, klassengesprek; waar denk jij aan wanneer je communiceert met mensen met een andere cultuur?</a:t>
            </a:r>
          </a:p>
          <a:p>
            <a:endParaRPr lang="nl-NL" dirty="0"/>
          </a:p>
        </p:txBody>
      </p:sp>
    </p:spTree>
    <p:extLst>
      <p:ext uri="{BB962C8B-B14F-4D97-AF65-F5344CB8AC3E}">
        <p14:creationId xmlns:p14="http://schemas.microsoft.com/office/powerpoint/2010/main" val="286681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75EC4-0C38-4DB4-B0E4-4BD34764741C}"/>
              </a:ext>
            </a:extLst>
          </p:cNvPr>
          <p:cNvSpPr>
            <a:spLocks noGrp="1"/>
          </p:cNvSpPr>
          <p:nvPr>
            <p:ph type="title"/>
          </p:nvPr>
        </p:nvSpPr>
        <p:spPr/>
        <p:txBody>
          <a:bodyPr/>
          <a:lstStyle/>
          <a:p>
            <a:r>
              <a:rPr lang="nl-NL" dirty="0"/>
              <a:t>Rekening houden bij interculturele communicatie</a:t>
            </a:r>
          </a:p>
        </p:txBody>
      </p:sp>
      <p:sp>
        <p:nvSpPr>
          <p:cNvPr id="3" name="Tijdelijke aanduiding voor inhoud 2">
            <a:extLst>
              <a:ext uri="{FF2B5EF4-FFF2-40B4-BE49-F238E27FC236}">
                <a16:creationId xmlns:a16="http://schemas.microsoft.com/office/drawing/2014/main" id="{5D27DA7B-A550-4A27-BBD6-C6C25962F75D}"/>
              </a:ext>
            </a:extLst>
          </p:cNvPr>
          <p:cNvSpPr>
            <a:spLocks noGrp="1"/>
          </p:cNvSpPr>
          <p:nvPr>
            <p:ph idx="1"/>
          </p:nvPr>
        </p:nvSpPr>
        <p:spPr/>
        <p:txBody>
          <a:bodyPr/>
          <a:lstStyle/>
          <a:p>
            <a:r>
              <a:rPr lang="nl-NL" dirty="0"/>
              <a:t>Verschil in omgang</a:t>
            </a:r>
          </a:p>
          <a:p>
            <a:r>
              <a:rPr lang="nl-NL" dirty="0"/>
              <a:t>Vooroordelen en aannames</a:t>
            </a:r>
          </a:p>
          <a:p>
            <a:r>
              <a:rPr lang="nl-NL" dirty="0"/>
              <a:t>Verschillende cultuur dimensies</a:t>
            </a:r>
          </a:p>
          <a:p>
            <a:r>
              <a:rPr lang="nl-NL" dirty="0"/>
              <a:t>Non-verbale en verbale communicatieverschillen</a:t>
            </a:r>
          </a:p>
          <a:p>
            <a:r>
              <a:rPr lang="nl-NL" dirty="0"/>
              <a:t>Etnocentrisme en Cultuurrelativisme</a:t>
            </a:r>
          </a:p>
          <a:p>
            <a:r>
              <a:rPr lang="nl-NL" dirty="0"/>
              <a:t>Compassie</a:t>
            </a:r>
          </a:p>
        </p:txBody>
      </p:sp>
      <p:pic>
        <p:nvPicPr>
          <p:cNvPr id="11266" name="Picture 2" descr="Successupport: Meer succes boeken en meer klanten vinden? Doen! - Echte interculturele  communicatie begint zÃ³">
            <a:extLst>
              <a:ext uri="{FF2B5EF4-FFF2-40B4-BE49-F238E27FC236}">
                <a16:creationId xmlns:a16="http://schemas.microsoft.com/office/drawing/2014/main" id="{E9F1C513-89BD-4296-AE26-7F1D499B5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830" y="2142067"/>
            <a:ext cx="4391608" cy="3293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1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AB9DD-CD4B-45DD-B740-7E7FAAFBD37F}"/>
              </a:ext>
            </a:extLst>
          </p:cNvPr>
          <p:cNvSpPr>
            <a:spLocks noGrp="1"/>
          </p:cNvSpPr>
          <p:nvPr>
            <p:ph type="title"/>
          </p:nvPr>
        </p:nvSpPr>
        <p:spPr>
          <a:xfrm>
            <a:off x="685801" y="609600"/>
            <a:ext cx="5219699" cy="1456267"/>
          </a:xfrm>
        </p:spPr>
        <p:txBody>
          <a:bodyPr>
            <a:normAutofit/>
          </a:bodyPr>
          <a:lstStyle/>
          <a:p>
            <a:r>
              <a:rPr lang="nl-NL" dirty="0"/>
              <a:t>Verschillen in omgang</a:t>
            </a:r>
          </a:p>
        </p:txBody>
      </p:sp>
      <p:sp>
        <p:nvSpPr>
          <p:cNvPr id="3" name="Tijdelijke aanduiding voor inhoud 2">
            <a:extLst>
              <a:ext uri="{FF2B5EF4-FFF2-40B4-BE49-F238E27FC236}">
                <a16:creationId xmlns:a16="http://schemas.microsoft.com/office/drawing/2014/main" id="{457D94B8-637D-481C-ABEC-E240F885495C}"/>
              </a:ext>
            </a:extLst>
          </p:cNvPr>
          <p:cNvSpPr>
            <a:spLocks noGrp="1"/>
          </p:cNvSpPr>
          <p:nvPr>
            <p:ph idx="1"/>
          </p:nvPr>
        </p:nvSpPr>
        <p:spPr>
          <a:xfrm>
            <a:off x="685801" y="2142067"/>
            <a:ext cx="5219699" cy="3649133"/>
          </a:xfrm>
        </p:spPr>
        <p:txBody>
          <a:bodyPr>
            <a:normAutofit/>
          </a:bodyPr>
          <a:lstStyle/>
          <a:p>
            <a:pPr marL="0" indent="0">
              <a:buNone/>
            </a:pPr>
            <a:r>
              <a:rPr lang="nl-NL" dirty="0"/>
              <a:t>Wanneer een Brit je uitnodigt om eens langs te komen voor koffie of thee, is het niet de bedoeling dat je daadwerkelijk komt. Het is een beleefdheidsvorm.</a:t>
            </a:r>
          </a:p>
          <a:p>
            <a:pPr marL="0" indent="0">
              <a:buNone/>
            </a:pPr>
            <a:endParaRPr lang="nl-NL" dirty="0"/>
          </a:p>
          <a:p>
            <a:pPr marL="0" indent="0">
              <a:buNone/>
            </a:pPr>
            <a:r>
              <a:rPr lang="nl-NL" dirty="0"/>
              <a:t>Dit zijn we niet gewend. Nederlanders communiceren over het algemeen direct. Kom je op de koffie? Dan vraag je dat niet enkel om beleefd te zijn. Jullie gaan koffie drinken ook!</a:t>
            </a:r>
          </a:p>
          <a:p>
            <a:pPr marL="0" indent="0">
              <a:buNone/>
            </a:pPr>
            <a:endParaRPr lang="nl-NL" dirty="0"/>
          </a:p>
          <a:p>
            <a:pPr marL="0" indent="0">
              <a:buNone/>
            </a:pPr>
            <a:r>
              <a:rPr lang="nl-NL" dirty="0"/>
              <a:t>Welke weten jullie nog meer te noemen?</a:t>
            </a:r>
          </a:p>
        </p:txBody>
      </p:sp>
      <p:pic>
        <p:nvPicPr>
          <p:cNvPr id="1026" name="Picture 2" descr="De leukste high tea locaties per provincie - Kaartje2go Blog">
            <a:extLst>
              <a:ext uri="{FF2B5EF4-FFF2-40B4-BE49-F238E27FC236}">
                <a16:creationId xmlns:a16="http://schemas.microsoft.com/office/drawing/2014/main" id="{B879610A-436D-440A-BE82-57FCC9631B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193"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8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ali sa Doktor ug Pasyente / Tussen arts en patiënt – Dialogen | OpenTran">
            <a:extLst>
              <a:ext uri="{FF2B5EF4-FFF2-40B4-BE49-F238E27FC236}">
                <a16:creationId xmlns:a16="http://schemas.microsoft.com/office/drawing/2014/main" id="{60BFB30B-36C7-46E6-A31C-496123C03A74}"/>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6277C0C6-E8BE-44B7-8E36-B37FAAFC6A2B}"/>
              </a:ext>
            </a:extLst>
          </p:cNvPr>
          <p:cNvSpPr>
            <a:spLocks noGrp="1"/>
          </p:cNvSpPr>
          <p:nvPr>
            <p:ph type="title"/>
          </p:nvPr>
        </p:nvSpPr>
        <p:spPr>
          <a:xfrm>
            <a:off x="685801" y="609600"/>
            <a:ext cx="10131425" cy="1456267"/>
          </a:xfrm>
        </p:spPr>
        <p:txBody>
          <a:bodyPr>
            <a:normAutofit/>
          </a:bodyPr>
          <a:lstStyle/>
          <a:p>
            <a:r>
              <a:rPr lang="nl-NL" dirty="0"/>
              <a:t>In de zorg is dit een heel belangrijke</a:t>
            </a:r>
          </a:p>
        </p:txBody>
      </p:sp>
      <p:sp>
        <p:nvSpPr>
          <p:cNvPr id="3" name="Tijdelijke aanduiding voor inhoud 2">
            <a:extLst>
              <a:ext uri="{FF2B5EF4-FFF2-40B4-BE49-F238E27FC236}">
                <a16:creationId xmlns:a16="http://schemas.microsoft.com/office/drawing/2014/main" id="{1D96D419-62E3-49C3-871A-7459C44E736F}"/>
              </a:ext>
            </a:extLst>
          </p:cNvPr>
          <p:cNvSpPr>
            <a:spLocks noGrp="1"/>
          </p:cNvSpPr>
          <p:nvPr>
            <p:ph idx="1"/>
          </p:nvPr>
        </p:nvSpPr>
        <p:spPr>
          <a:xfrm>
            <a:off x="685801" y="2142067"/>
            <a:ext cx="10131425" cy="3649133"/>
          </a:xfrm>
        </p:spPr>
        <p:txBody>
          <a:bodyPr>
            <a:normAutofit/>
          </a:bodyPr>
          <a:lstStyle/>
          <a:p>
            <a:pPr marL="0" indent="0">
              <a:buNone/>
            </a:pPr>
            <a:endParaRPr lang="nl-NL" dirty="0"/>
          </a:p>
          <a:p>
            <a:pPr marL="0" indent="0">
              <a:buNone/>
            </a:pPr>
            <a:r>
              <a:rPr lang="nl-NL" i="1" dirty="0"/>
              <a:t>Stel: je begeleidt een vrouw van 53 uit India. Ze woont net een jaartje in Nederland. Je hebt met haar besproken dat het wijs is om even langs de huisarts te gaan met de pijntjes in haar onderbenen. Na een week of 2 spreek je haar weer en je vraagt haar: Ben je van de week nog naar de huisarts geweest. “Ja, mevrouw”, zegt ze beleeft. </a:t>
            </a:r>
          </a:p>
          <a:p>
            <a:pPr marL="0" indent="0">
              <a:buNone/>
            </a:pPr>
            <a:endParaRPr lang="nl-NL" i="1" dirty="0"/>
          </a:p>
          <a:p>
            <a:pPr marL="0" indent="0">
              <a:buNone/>
            </a:pPr>
            <a:r>
              <a:rPr lang="nl-NL" dirty="0"/>
              <a:t>De kans is groot dat dit niet is gebeurd. </a:t>
            </a:r>
          </a:p>
        </p:txBody>
      </p:sp>
    </p:spTree>
    <p:extLst>
      <p:ext uri="{BB962C8B-B14F-4D97-AF65-F5344CB8AC3E}">
        <p14:creationId xmlns:p14="http://schemas.microsoft.com/office/powerpoint/2010/main" val="9790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ACC23E2-457A-4129-97CA-35FD2B34E7A0}"/>
              </a:ext>
            </a:extLst>
          </p:cNvPr>
          <p:cNvSpPr>
            <a:spLocks noGrp="1"/>
          </p:cNvSpPr>
          <p:nvPr>
            <p:ph idx="1"/>
          </p:nvPr>
        </p:nvSpPr>
        <p:spPr>
          <a:xfrm>
            <a:off x="773472" y="1516916"/>
            <a:ext cx="5219699" cy="3649133"/>
          </a:xfrm>
        </p:spPr>
        <p:txBody>
          <a:bodyPr>
            <a:normAutofit/>
          </a:bodyPr>
          <a:lstStyle/>
          <a:p>
            <a:r>
              <a:rPr lang="nl-NL" dirty="0"/>
              <a:t>Voor veel mensen in (midden) oosterse landen is het onbeleefd om de professional tegen te spreken of ‘nee’ tegen te zeggen. </a:t>
            </a:r>
          </a:p>
          <a:p>
            <a:endParaRPr lang="nl-NL" dirty="0"/>
          </a:p>
          <a:p>
            <a:r>
              <a:rPr lang="nl-NL" dirty="0"/>
              <a:t>Als ze niet naar de dokter durfde te gaan, zal ze dat niet snel toegeven als je de vraag zo stelt.</a:t>
            </a:r>
          </a:p>
          <a:p>
            <a:endParaRPr lang="nl-NL" dirty="0"/>
          </a:p>
          <a:p>
            <a:r>
              <a:rPr lang="nl-NL" dirty="0"/>
              <a:t>Hoe stel je de vraag dan?</a:t>
            </a:r>
          </a:p>
          <a:p>
            <a:endParaRPr lang="nl-NL" dirty="0"/>
          </a:p>
        </p:txBody>
      </p:sp>
      <p:pic>
        <p:nvPicPr>
          <p:cNvPr id="3074" name="Picture 2" descr="Remembering Zohra Sehgal - &quot;The Grand Old Lady Of Indian Cinema&quot; - The  Better India">
            <a:extLst>
              <a:ext uri="{FF2B5EF4-FFF2-40B4-BE49-F238E27FC236}">
                <a16:creationId xmlns:a16="http://schemas.microsoft.com/office/drawing/2014/main" id="{511CD2DD-FE4C-4B6E-B510-806FE9E27B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42" r="-3" b="-3"/>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56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6795B-A89A-4FB2-9500-1E9BA782053A}"/>
              </a:ext>
            </a:extLst>
          </p:cNvPr>
          <p:cNvSpPr>
            <a:spLocks noGrp="1"/>
          </p:cNvSpPr>
          <p:nvPr>
            <p:ph type="title"/>
          </p:nvPr>
        </p:nvSpPr>
        <p:spPr>
          <a:xfrm>
            <a:off x="685802" y="609600"/>
            <a:ext cx="6282266" cy="1456267"/>
          </a:xfrm>
        </p:spPr>
        <p:txBody>
          <a:bodyPr>
            <a:normAutofit/>
          </a:bodyPr>
          <a:lstStyle/>
          <a:p>
            <a:r>
              <a:rPr lang="nl-NL" dirty="0"/>
              <a:t>Vooroordelen en aannames</a:t>
            </a:r>
          </a:p>
        </p:txBody>
      </p:sp>
      <p:sp>
        <p:nvSpPr>
          <p:cNvPr id="3" name="Tijdelijke aanduiding voor inhoud 2">
            <a:extLst>
              <a:ext uri="{FF2B5EF4-FFF2-40B4-BE49-F238E27FC236}">
                <a16:creationId xmlns:a16="http://schemas.microsoft.com/office/drawing/2014/main" id="{B32B5C61-168A-462C-A5B2-834EE51823C4}"/>
              </a:ext>
            </a:extLst>
          </p:cNvPr>
          <p:cNvSpPr>
            <a:spLocks noGrp="1"/>
          </p:cNvSpPr>
          <p:nvPr>
            <p:ph idx="1"/>
          </p:nvPr>
        </p:nvSpPr>
        <p:spPr>
          <a:xfrm>
            <a:off x="685802" y="2142067"/>
            <a:ext cx="6282266" cy="3649133"/>
          </a:xfrm>
        </p:spPr>
        <p:txBody>
          <a:bodyPr>
            <a:normAutofit/>
          </a:bodyPr>
          <a:lstStyle/>
          <a:p>
            <a:r>
              <a:rPr lang="nl-NL" dirty="0"/>
              <a:t>Wat zijn het?</a:t>
            </a:r>
          </a:p>
          <a:p>
            <a:endParaRPr lang="nl-NL" dirty="0"/>
          </a:p>
          <a:p>
            <a:r>
              <a:rPr lang="nl-NL" dirty="0"/>
              <a:t>Welke kennen we?</a:t>
            </a:r>
          </a:p>
          <a:p>
            <a:pPr lvl="1"/>
            <a:r>
              <a:rPr lang="nl-NL" dirty="0"/>
              <a:t>Culturen en subculturen</a:t>
            </a:r>
          </a:p>
        </p:txBody>
      </p:sp>
      <p:pic>
        <p:nvPicPr>
          <p:cNvPr id="13316" name="Picture 4" descr="Vooroordelen begrijpen - Echos Communication">
            <a:extLst>
              <a:ext uri="{FF2B5EF4-FFF2-40B4-BE49-F238E27FC236}">
                <a16:creationId xmlns:a16="http://schemas.microsoft.com/office/drawing/2014/main" id="{16228B89-A48D-4535-8A60-70866E3840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0936" y="1160664"/>
            <a:ext cx="3445714" cy="4460471"/>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86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mels">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669</Words>
  <Application>Microsoft Office PowerPoint</Application>
  <PresentationFormat>Breedbeeld</PresentationFormat>
  <Paragraphs>79</Paragraphs>
  <Slides>19</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Hemels</vt:lpstr>
      <vt:lpstr>Interculturele communicatie</vt:lpstr>
      <vt:lpstr>Vandaag</vt:lpstr>
      <vt:lpstr>Wat is eigenlijk interculturele communicatie?</vt:lpstr>
      <vt:lpstr>Waar houd jij rekening mee?</vt:lpstr>
      <vt:lpstr>Rekening houden bij interculturele communicatie</vt:lpstr>
      <vt:lpstr>Verschillen in omgang</vt:lpstr>
      <vt:lpstr>In de zorg is dit een heel belangrijke</vt:lpstr>
      <vt:lpstr>PowerPoint-presentatie</vt:lpstr>
      <vt:lpstr>Vooroordelen en aannames</vt:lpstr>
      <vt:lpstr>Wat zeggen ze eigenlijk over Nederlanders</vt:lpstr>
      <vt:lpstr>Verschil in verbale en non-verbale communicatie</vt:lpstr>
      <vt:lpstr>PowerPoint-presentatie</vt:lpstr>
      <vt:lpstr>Goed bedoeld. Dat wel.</vt:lpstr>
      <vt:lpstr>Etnocentrimse &amp; Cultuurrelativisme</vt:lpstr>
      <vt:lpstr>Compassie</vt:lpstr>
      <vt:lpstr>Kortom:  TIPS voor een intercultureel gesprek</vt:lpstr>
      <vt:lpstr>Aan de slag</vt:lpstr>
      <vt:lpstr>Indien nog tijd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Interculturele communicatie</dc:title>
  <dc:creator>Edwin Bakker</dc:creator>
  <cp:lastModifiedBy>Edwin Bakker</cp:lastModifiedBy>
  <cp:revision>1</cp:revision>
  <dcterms:created xsi:type="dcterms:W3CDTF">2021-03-29T12:18:53Z</dcterms:created>
  <dcterms:modified xsi:type="dcterms:W3CDTF">2021-03-29T12:22:06Z</dcterms:modified>
</cp:coreProperties>
</file>